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sldIdLst>
    <p:sldId id="256" r:id="rId2"/>
    <p:sldId id="262" r:id="rId3"/>
    <p:sldId id="257" r:id="rId4"/>
    <p:sldId id="263" r:id="rId5"/>
    <p:sldId id="264" r:id="rId6"/>
    <p:sldId id="265" r:id="rId7"/>
    <p:sldId id="266" r:id="rId8"/>
    <p:sldId id="268" r:id="rId9"/>
    <p:sldId id="267" r:id="rId10"/>
    <p:sldId id="259" r:id="rId11"/>
    <p:sldId id="260" r:id="rId12"/>
    <p:sldId id="261" r:id="rId13"/>
    <p:sldId id="271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4"/>
    <p:restoredTop sz="94690"/>
  </p:normalViewPr>
  <p:slideViewPr>
    <p:cSldViewPr snapToGrid="0" snapToObjects="1">
      <p:cViewPr varScale="1">
        <p:scale>
          <a:sx n="109" d="100"/>
          <a:sy n="109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CE9D8E-7AAE-6844-BA94-94DC63027E40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9D01C8D-F1FF-2846-B6F7-366EB010C966}">
      <dgm:prSet phldrT="[Text]"/>
      <dgm:spPr/>
      <dgm:t>
        <a:bodyPr/>
        <a:lstStyle/>
        <a:p>
          <a:r>
            <a:rPr lang="en-US" dirty="0"/>
            <a:t>Behaviors</a:t>
          </a:r>
        </a:p>
      </dgm:t>
    </dgm:pt>
    <dgm:pt modelId="{1DE830FE-D92F-674B-A295-42F4A473BF2A}" type="parTrans" cxnId="{3AFD516C-1554-E549-9E97-0DB41515F4E8}">
      <dgm:prSet/>
      <dgm:spPr/>
      <dgm:t>
        <a:bodyPr/>
        <a:lstStyle/>
        <a:p>
          <a:endParaRPr lang="en-US"/>
        </a:p>
      </dgm:t>
    </dgm:pt>
    <dgm:pt modelId="{69CACD4E-DD96-1A4D-A8BE-B824C5DE0EBB}" type="sibTrans" cxnId="{3AFD516C-1554-E549-9E97-0DB41515F4E8}">
      <dgm:prSet/>
      <dgm:spPr/>
      <dgm:t>
        <a:bodyPr/>
        <a:lstStyle/>
        <a:p>
          <a:endParaRPr lang="en-US"/>
        </a:p>
      </dgm:t>
    </dgm:pt>
    <dgm:pt modelId="{86B07329-8011-7B4E-9A79-F83AA467CAAB}">
      <dgm:prSet phldrT="[Text]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en-US" dirty="0"/>
            <a:t>Communication Patterns </a:t>
          </a:r>
        </a:p>
      </dgm:t>
    </dgm:pt>
    <dgm:pt modelId="{F79F44DF-1107-6841-B1D7-D4758B6454A3}" type="parTrans" cxnId="{42BF0EB1-E97D-4D4A-8778-D218214334A6}">
      <dgm:prSet/>
      <dgm:spPr/>
      <dgm:t>
        <a:bodyPr/>
        <a:lstStyle/>
        <a:p>
          <a:endParaRPr lang="en-US"/>
        </a:p>
      </dgm:t>
    </dgm:pt>
    <dgm:pt modelId="{D1B0AEFA-9F80-594B-81A3-93BC0A9242EA}" type="sibTrans" cxnId="{42BF0EB1-E97D-4D4A-8778-D218214334A6}">
      <dgm:prSet/>
      <dgm:spPr/>
      <dgm:t>
        <a:bodyPr/>
        <a:lstStyle/>
        <a:p>
          <a:endParaRPr lang="en-US"/>
        </a:p>
      </dgm:t>
    </dgm:pt>
    <dgm:pt modelId="{989CCBB0-0519-7B4B-A6EC-4E2D2F4BE965}" type="pres">
      <dgm:prSet presAssocID="{9ECE9D8E-7AAE-6844-BA94-94DC63027E40}" presName="compositeShape" presStyleCnt="0">
        <dgm:presLayoutVars>
          <dgm:chMax val="7"/>
          <dgm:dir/>
          <dgm:resizeHandles val="exact"/>
        </dgm:presLayoutVars>
      </dgm:prSet>
      <dgm:spPr/>
    </dgm:pt>
    <dgm:pt modelId="{91CCA183-1CBC-D943-BDA6-EF96CCCA7C3C}" type="pres">
      <dgm:prSet presAssocID="{D9D01C8D-F1FF-2846-B6F7-366EB010C966}" presName="circ1" presStyleLbl="vennNode1" presStyleIdx="0" presStyleCnt="2"/>
      <dgm:spPr/>
    </dgm:pt>
    <dgm:pt modelId="{1E21BD6B-E316-F54C-8386-DE9915F62596}" type="pres">
      <dgm:prSet presAssocID="{D9D01C8D-F1FF-2846-B6F7-366EB010C96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D505708-72CE-2A46-976C-95B0283D30FD}" type="pres">
      <dgm:prSet presAssocID="{86B07329-8011-7B4E-9A79-F83AA467CAAB}" presName="circ2" presStyleLbl="vennNode1" presStyleIdx="1" presStyleCnt="2"/>
      <dgm:spPr/>
    </dgm:pt>
    <dgm:pt modelId="{67B1D20E-8018-A745-B7A2-AAB9BB561C6C}" type="pres">
      <dgm:prSet presAssocID="{86B07329-8011-7B4E-9A79-F83AA467CAA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8C16915-6793-2343-A058-911DD98D5E44}" type="presOf" srcId="{D9D01C8D-F1FF-2846-B6F7-366EB010C966}" destId="{91CCA183-1CBC-D943-BDA6-EF96CCCA7C3C}" srcOrd="0" destOrd="0" presId="urn:microsoft.com/office/officeart/2005/8/layout/venn1"/>
    <dgm:cxn modelId="{9CE7E44E-9908-4F41-8257-DA9EF260A595}" type="presOf" srcId="{9ECE9D8E-7AAE-6844-BA94-94DC63027E40}" destId="{989CCBB0-0519-7B4B-A6EC-4E2D2F4BE965}" srcOrd="0" destOrd="0" presId="urn:microsoft.com/office/officeart/2005/8/layout/venn1"/>
    <dgm:cxn modelId="{3AFD516C-1554-E549-9E97-0DB41515F4E8}" srcId="{9ECE9D8E-7AAE-6844-BA94-94DC63027E40}" destId="{D9D01C8D-F1FF-2846-B6F7-366EB010C966}" srcOrd="0" destOrd="0" parTransId="{1DE830FE-D92F-674B-A295-42F4A473BF2A}" sibTransId="{69CACD4E-DD96-1A4D-A8BE-B824C5DE0EBB}"/>
    <dgm:cxn modelId="{5E407475-53DC-E14B-8A7C-6AB71B961D71}" type="presOf" srcId="{86B07329-8011-7B4E-9A79-F83AA467CAAB}" destId="{67B1D20E-8018-A745-B7A2-AAB9BB561C6C}" srcOrd="1" destOrd="0" presId="urn:microsoft.com/office/officeart/2005/8/layout/venn1"/>
    <dgm:cxn modelId="{42BF0EB1-E97D-4D4A-8778-D218214334A6}" srcId="{9ECE9D8E-7AAE-6844-BA94-94DC63027E40}" destId="{86B07329-8011-7B4E-9A79-F83AA467CAAB}" srcOrd="1" destOrd="0" parTransId="{F79F44DF-1107-6841-B1D7-D4758B6454A3}" sibTransId="{D1B0AEFA-9F80-594B-81A3-93BC0A9242EA}"/>
    <dgm:cxn modelId="{A33CC6DF-F176-7B42-8BA0-6CB4BDA63EFE}" type="presOf" srcId="{D9D01C8D-F1FF-2846-B6F7-366EB010C966}" destId="{1E21BD6B-E316-F54C-8386-DE9915F62596}" srcOrd="1" destOrd="0" presId="urn:microsoft.com/office/officeart/2005/8/layout/venn1"/>
    <dgm:cxn modelId="{FA22C5ED-8FB9-B441-9D06-FA821CF21B83}" type="presOf" srcId="{86B07329-8011-7B4E-9A79-F83AA467CAAB}" destId="{1D505708-72CE-2A46-976C-95B0283D30FD}" srcOrd="0" destOrd="0" presId="urn:microsoft.com/office/officeart/2005/8/layout/venn1"/>
    <dgm:cxn modelId="{2F576AF2-A53B-774A-8A04-4FA90D862B13}" type="presParOf" srcId="{989CCBB0-0519-7B4B-A6EC-4E2D2F4BE965}" destId="{91CCA183-1CBC-D943-BDA6-EF96CCCA7C3C}" srcOrd="0" destOrd="0" presId="urn:microsoft.com/office/officeart/2005/8/layout/venn1"/>
    <dgm:cxn modelId="{B31439B3-E30E-D542-8099-B911B2BEBBF4}" type="presParOf" srcId="{989CCBB0-0519-7B4B-A6EC-4E2D2F4BE965}" destId="{1E21BD6B-E316-F54C-8386-DE9915F62596}" srcOrd="1" destOrd="0" presId="urn:microsoft.com/office/officeart/2005/8/layout/venn1"/>
    <dgm:cxn modelId="{08D885DD-3A90-E340-AD08-C26FE2D944E6}" type="presParOf" srcId="{989CCBB0-0519-7B4B-A6EC-4E2D2F4BE965}" destId="{1D505708-72CE-2A46-976C-95B0283D30FD}" srcOrd="2" destOrd="0" presId="urn:microsoft.com/office/officeart/2005/8/layout/venn1"/>
    <dgm:cxn modelId="{364A97A6-FAA1-CE49-9BAF-05D5B1A12BD4}" type="presParOf" srcId="{989CCBB0-0519-7B4B-A6EC-4E2D2F4BE965}" destId="{67B1D20E-8018-A745-B7A2-AAB9BB561C6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A83233-80C0-564A-88BB-9E2C66C44533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2D111F-67A6-FB46-AC90-142AFFF32A04}">
      <dgm:prSet phldrT="[Text]"/>
      <dgm:spPr/>
      <dgm:t>
        <a:bodyPr/>
        <a:lstStyle/>
        <a:p>
          <a:r>
            <a:rPr lang="en-US" dirty="0"/>
            <a:t>Student 4</a:t>
          </a:r>
        </a:p>
      </dgm:t>
    </dgm:pt>
    <dgm:pt modelId="{A939A72F-73FC-AA44-AA40-1E8B6604E5E7}" type="parTrans" cxnId="{72CEAF08-9E5A-3F44-85CD-7687E0A3D533}">
      <dgm:prSet/>
      <dgm:spPr/>
      <dgm:t>
        <a:bodyPr/>
        <a:lstStyle/>
        <a:p>
          <a:endParaRPr lang="en-US"/>
        </a:p>
      </dgm:t>
    </dgm:pt>
    <dgm:pt modelId="{996FC148-9494-EE43-B3B4-C075E6387C1B}" type="sibTrans" cxnId="{72CEAF08-9E5A-3F44-85CD-7687E0A3D533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C8CB86DF-A6EA-C946-AE67-200B9F10D11E}">
      <dgm:prSet phldrT="[Text]"/>
      <dgm:spPr/>
      <dgm:t>
        <a:bodyPr/>
        <a:lstStyle/>
        <a:p>
          <a:r>
            <a:rPr lang="en-US" dirty="0"/>
            <a:t>Student 1</a:t>
          </a:r>
        </a:p>
      </dgm:t>
    </dgm:pt>
    <dgm:pt modelId="{B165AEA9-255A-6C47-8488-8E1F44020976}" type="sibTrans" cxnId="{40AB9103-F37F-EA44-9559-846B39603EEF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EBFCF7DF-CBFC-6547-B3DD-B0D0AA25BDF4}" type="parTrans" cxnId="{40AB9103-F37F-EA44-9559-846B39603EEF}">
      <dgm:prSet/>
      <dgm:spPr/>
      <dgm:t>
        <a:bodyPr/>
        <a:lstStyle/>
        <a:p>
          <a:endParaRPr lang="en-US"/>
        </a:p>
      </dgm:t>
    </dgm:pt>
    <dgm:pt modelId="{7FD33EB8-1D5B-294A-ACA3-061F4F646636}">
      <dgm:prSet phldrT="[Text]"/>
      <dgm:spPr/>
      <dgm:t>
        <a:bodyPr/>
        <a:lstStyle/>
        <a:p>
          <a:r>
            <a:rPr lang="en-US" dirty="0"/>
            <a:t>Student 2</a:t>
          </a:r>
        </a:p>
      </dgm:t>
    </dgm:pt>
    <dgm:pt modelId="{9AAE4CD9-DFE1-8C4D-8A4D-896A82DE181B}" type="sibTrans" cxnId="{E3ABD014-61B6-8445-8FDE-12205538D098}">
      <dgm:prSet/>
      <dgm:spPr>
        <a:solidFill>
          <a:srgbClr val="FF0000"/>
        </a:solidFill>
      </dgm:spPr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39995264-DA3C-0543-9EE9-960326AAB3A4}" type="parTrans" cxnId="{E3ABD014-61B6-8445-8FDE-12205538D098}">
      <dgm:prSet/>
      <dgm:spPr/>
      <dgm:t>
        <a:bodyPr/>
        <a:lstStyle/>
        <a:p>
          <a:endParaRPr lang="en-US"/>
        </a:p>
      </dgm:t>
    </dgm:pt>
    <dgm:pt modelId="{B7A96C10-8851-5A43-AF81-510E65C3D9AD}">
      <dgm:prSet phldrT="[Text]"/>
      <dgm:spPr/>
      <dgm:t>
        <a:bodyPr/>
        <a:lstStyle/>
        <a:p>
          <a:r>
            <a:rPr lang="en-US" dirty="0"/>
            <a:t>Student 3</a:t>
          </a:r>
        </a:p>
      </dgm:t>
    </dgm:pt>
    <dgm:pt modelId="{F8DBCFF7-2C8A-EC4E-823B-67D67CF36012}" type="sibTrans" cxnId="{ECA177D2-B54C-BD48-B164-B541738372A6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568E9192-6F51-C545-BA88-DAA9F8A628B1}" type="parTrans" cxnId="{ECA177D2-B54C-BD48-B164-B541738372A6}">
      <dgm:prSet/>
      <dgm:spPr/>
      <dgm:t>
        <a:bodyPr/>
        <a:lstStyle/>
        <a:p>
          <a:endParaRPr lang="en-US"/>
        </a:p>
      </dgm:t>
    </dgm:pt>
    <dgm:pt modelId="{33D03076-6541-724E-A044-C66A4A65429A}" type="pres">
      <dgm:prSet presAssocID="{06A83233-80C0-564A-88BB-9E2C66C44533}" presName="cycle" presStyleCnt="0">
        <dgm:presLayoutVars>
          <dgm:dir/>
          <dgm:resizeHandles val="exact"/>
        </dgm:presLayoutVars>
      </dgm:prSet>
      <dgm:spPr/>
    </dgm:pt>
    <dgm:pt modelId="{38592E78-D284-D041-9855-5D176E2CFCFD}" type="pres">
      <dgm:prSet presAssocID="{C8CB86DF-A6EA-C946-AE67-200B9F10D11E}" presName="node" presStyleLbl="node1" presStyleIdx="0" presStyleCnt="4">
        <dgm:presLayoutVars>
          <dgm:bulletEnabled val="1"/>
        </dgm:presLayoutVars>
      </dgm:prSet>
      <dgm:spPr/>
    </dgm:pt>
    <dgm:pt modelId="{C2DCC2BC-E9DD-3049-BF7A-3B9C60A5067D}" type="pres">
      <dgm:prSet presAssocID="{B165AEA9-255A-6C47-8488-8E1F44020976}" presName="sibTrans" presStyleLbl="sibTrans2D1" presStyleIdx="0" presStyleCnt="4"/>
      <dgm:spPr/>
    </dgm:pt>
    <dgm:pt modelId="{3AB04E14-7B70-1842-910F-3BE5A489B569}" type="pres">
      <dgm:prSet presAssocID="{B165AEA9-255A-6C47-8488-8E1F44020976}" presName="connectorText" presStyleLbl="sibTrans2D1" presStyleIdx="0" presStyleCnt="4"/>
      <dgm:spPr/>
    </dgm:pt>
    <dgm:pt modelId="{AD13DB60-0D55-1240-B91D-9005E8867D43}" type="pres">
      <dgm:prSet presAssocID="{7FD33EB8-1D5B-294A-ACA3-061F4F646636}" presName="node" presStyleLbl="node1" presStyleIdx="1" presStyleCnt="4">
        <dgm:presLayoutVars>
          <dgm:bulletEnabled val="1"/>
        </dgm:presLayoutVars>
      </dgm:prSet>
      <dgm:spPr/>
    </dgm:pt>
    <dgm:pt modelId="{E0F57053-24D3-3647-973F-170DEB651DD7}" type="pres">
      <dgm:prSet presAssocID="{9AAE4CD9-DFE1-8C4D-8A4D-896A82DE181B}" presName="sibTrans" presStyleLbl="sibTrans2D1" presStyleIdx="1" presStyleCnt="4"/>
      <dgm:spPr/>
    </dgm:pt>
    <dgm:pt modelId="{51D6C61B-E7DD-2846-87AE-5D8BF35DCAB6}" type="pres">
      <dgm:prSet presAssocID="{9AAE4CD9-DFE1-8C4D-8A4D-896A82DE181B}" presName="connectorText" presStyleLbl="sibTrans2D1" presStyleIdx="1" presStyleCnt="4"/>
      <dgm:spPr/>
    </dgm:pt>
    <dgm:pt modelId="{F8007E68-0688-2140-96BC-2633389BAFAF}" type="pres">
      <dgm:prSet presAssocID="{B7A96C10-8851-5A43-AF81-510E65C3D9AD}" presName="node" presStyleLbl="node1" presStyleIdx="2" presStyleCnt="4">
        <dgm:presLayoutVars>
          <dgm:bulletEnabled val="1"/>
        </dgm:presLayoutVars>
      </dgm:prSet>
      <dgm:spPr/>
    </dgm:pt>
    <dgm:pt modelId="{BB2B9A25-6808-CD45-A9DC-82814537EB23}" type="pres">
      <dgm:prSet presAssocID="{F8DBCFF7-2C8A-EC4E-823B-67D67CF36012}" presName="sibTrans" presStyleLbl="sibTrans2D1" presStyleIdx="2" presStyleCnt="4"/>
      <dgm:spPr/>
    </dgm:pt>
    <dgm:pt modelId="{CB665C8B-0AC5-4447-8D42-4B159F3405F8}" type="pres">
      <dgm:prSet presAssocID="{F8DBCFF7-2C8A-EC4E-823B-67D67CF36012}" presName="connectorText" presStyleLbl="sibTrans2D1" presStyleIdx="2" presStyleCnt="4"/>
      <dgm:spPr/>
    </dgm:pt>
    <dgm:pt modelId="{7E8D8CB0-738B-B04C-AECC-9616CF6151DA}" type="pres">
      <dgm:prSet presAssocID="{C72D111F-67A6-FB46-AC90-142AFFF32A04}" presName="node" presStyleLbl="node1" presStyleIdx="3" presStyleCnt="4">
        <dgm:presLayoutVars>
          <dgm:bulletEnabled val="1"/>
        </dgm:presLayoutVars>
      </dgm:prSet>
      <dgm:spPr/>
    </dgm:pt>
    <dgm:pt modelId="{48971B93-122E-5745-8842-985158CDAB5E}" type="pres">
      <dgm:prSet presAssocID="{996FC148-9494-EE43-B3B4-C075E6387C1B}" presName="sibTrans" presStyleLbl="sibTrans2D1" presStyleIdx="3" presStyleCnt="4"/>
      <dgm:spPr/>
    </dgm:pt>
    <dgm:pt modelId="{F3A413C5-257C-DD44-99A3-FD54A43626F7}" type="pres">
      <dgm:prSet presAssocID="{996FC148-9494-EE43-B3B4-C075E6387C1B}" presName="connectorText" presStyleLbl="sibTrans2D1" presStyleIdx="3" presStyleCnt="4"/>
      <dgm:spPr/>
    </dgm:pt>
  </dgm:ptLst>
  <dgm:cxnLst>
    <dgm:cxn modelId="{73BF1102-D716-584E-87DE-DCE48992DF68}" type="presOf" srcId="{F8DBCFF7-2C8A-EC4E-823B-67D67CF36012}" destId="{CB665C8B-0AC5-4447-8D42-4B159F3405F8}" srcOrd="1" destOrd="0" presId="urn:microsoft.com/office/officeart/2005/8/layout/cycle2"/>
    <dgm:cxn modelId="{13E41E02-962F-474A-AABA-30F8D744B8FD}" type="presOf" srcId="{B165AEA9-255A-6C47-8488-8E1F44020976}" destId="{3AB04E14-7B70-1842-910F-3BE5A489B569}" srcOrd="1" destOrd="0" presId="urn:microsoft.com/office/officeart/2005/8/layout/cycle2"/>
    <dgm:cxn modelId="{40AB9103-F37F-EA44-9559-846B39603EEF}" srcId="{06A83233-80C0-564A-88BB-9E2C66C44533}" destId="{C8CB86DF-A6EA-C946-AE67-200B9F10D11E}" srcOrd="0" destOrd="0" parTransId="{EBFCF7DF-CBFC-6547-B3DD-B0D0AA25BDF4}" sibTransId="{B165AEA9-255A-6C47-8488-8E1F44020976}"/>
    <dgm:cxn modelId="{FB889D07-1415-0D41-A4F3-59F0B65024F9}" type="presOf" srcId="{7FD33EB8-1D5B-294A-ACA3-061F4F646636}" destId="{AD13DB60-0D55-1240-B91D-9005E8867D43}" srcOrd="0" destOrd="0" presId="urn:microsoft.com/office/officeart/2005/8/layout/cycle2"/>
    <dgm:cxn modelId="{72CEAF08-9E5A-3F44-85CD-7687E0A3D533}" srcId="{06A83233-80C0-564A-88BB-9E2C66C44533}" destId="{C72D111F-67A6-FB46-AC90-142AFFF32A04}" srcOrd="3" destOrd="0" parTransId="{A939A72F-73FC-AA44-AA40-1E8B6604E5E7}" sibTransId="{996FC148-9494-EE43-B3B4-C075E6387C1B}"/>
    <dgm:cxn modelId="{E3ABD014-61B6-8445-8FDE-12205538D098}" srcId="{06A83233-80C0-564A-88BB-9E2C66C44533}" destId="{7FD33EB8-1D5B-294A-ACA3-061F4F646636}" srcOrd="1" destOrd="0" parTransId="{39995264-DA3C-0543-9EE9-960326AAB3A4}" sibTransId="{9AAE4CD9-DFE1-8C4D-8A4D-896A82DE181B}"/>
    <dgm:cxn modelId="{6F21FB1E-466D-C640-A830-E5F37E69DE19}" type="presOf" srcId="{B7A96C10-8851-5A43-AF81-510E65C3D9AD}" destId="{F8007E68-0688-2140-96BC-2633389BAFAF}" srcOrd="0" destOrd="0" presId="urn:microsoft.com/office/officeart/2005/8/layout/cycle2"/>
    <dgm:cxn modelId="{B920E751-FFDD-1647-99FF-CD4E909639C5}" type="presOf" srcId="{9AAE4CD9-DFE1-8C4D-8A4D-896A82DE181B}" destId="{51D6C61B-E7DD-2846-87AE-5D8BF35DCAB6}" srcOrd="1" destOrd="0" presId="urn:microsoft.com/office/officeart/2005/8/layout/cycle2"/>
    <dgm:cxn modelId="{9AE1F870-68A2-DF40-924B-BA308B338D0E}" type="presOf" srcId="{F8DBCFF7-2C8A-EC4E-823B-67D67CF36012}" destId="{BB2B9A25-6808-CD45-A9DC-82814537EB23}" srcOrd="0" destOrd="0" presId="urn:microsoft.com/office/officeart/2005/8/layout/cycle2"/>
    <dgm:cxn modelId="{A6D18E83-EFCB-2A41-B134-FE76637A8001}" type="presOf" srcId="{C72D111F-67A6-FB46-AC90-142AFFF32A04}" destId="{7E8D8CB0-738B-B04C-AECC-9616CF6151DA}" srcOrd="0" destOrd="0" presId="urn:microsoft.com/office/officeart/2005/8/layout/cycle2"/>
    <dgm:cxn modelId="{0BF54D89-A5E8-244F-8FD8-C7309F3D9138}" type="presOf" srcId="{996FC148-9494-EE43-B3B4-C075E6387C1B}" destId="{F3A413C5-257C-DD44-99A3-FD54A43626F7}" srcOrd="1" destOrd="0" presId="urn:microsoft.com/office/officeart/2005/8/layout/cycle2"/>
    <dgm:cxn modelId="{4713C293-6E3E-474B-9ACB-2F6A6455EBF1}" type="presOf" srcId="{C8CB86DF-A6EA-C946-AE67-200B9F10D11E}" destId="{38592E78-D284-D041-9855-5D176E2CFCFD}" srcOrd="0" destOrd="0" presId="urn:microsoft.com/office/officeart/2005/8/layout/cycle2"/>
    <dgm:cxn modelId="{619E3E9B-B9D1-CC49-AE4D-F76AABB226CA}" type="presOf" srcId="{9AAE4CD9-DFE1-8C4D-8A4D-896A82DE181B}" destId="{E0F57053-24D3-3647-973F-170DEB651DD7}" srcOrd="0" destOrd="0" presId="urn:microsoft.com/office/officeart/2005/8/layout/cycle2"/>
    <dgm:cxn modelId="{ECA177D2-B54C-BD48-B164-B541738372A6}" srcId="{06A83233-80C0-564A-88BB-9E2C66C44533}" destId="{B7A96C10-8851-5A43-AF81-510E65C3D9AD}" srcOrd="2" destOrd="0" parTransId="{568E9192-6F51-C545-BA88-DAA9F8A628B1}" sibTransId="{F8DBCFF7-2C8A-EC4E-823B-67D67CF36012}"/>
    <dgm:cxn modelId="{2AF33EE6-E687-9F4E-9CC3-D024729172C7}" type="presOf" srcId="{B165AEA9-255A-6C47-8488-8E1F44020976}" destId="{C2DCC2BC-E9DD-3049-BF7A-3B9C60A5067D}" srcOrd="0" destOrd="0" presId="urn:microsoft.com/office/officeart/2005/8/layout/cycle2"/>
    <dgm:cxn modelId="{369FEAEC-69CB-CF4E-B917-036BC9CF6FE1}" type="presOf" srcId="{996FC148-9494-EE43-B3B4-C075E6387C1B}" destId="{48971B93-122E-5745-8842-985158CDAB5E}" srcOrd="0" destOrd="0" presId="urn:microsoft.com/office/officeart/2005/8/layout/cycle2"/>
    <dgm:cxn modelId="{F8E60AF8-3F5B-4141-8AFF-1CDC4B039B9F}" type="presOf" srcId="{06A83233-80C0-564A-88BB-9E2C66C44533}" destId="{33D03076-6541-724E-A044-C66A4A65429A}" srcOrd="0" destOrd="0" presId="urn:microsoft.com/office/officeart/2005/8/layout/cycle2"/>
    <dgm:cxn modelId="{CDA73FB3-799C-F842-8245-7FD144AE68F0}" type="presParOf" srcId="{33D03076-6541-724E-A044-C66A4A65429A}" destId="{38592E78-D284-D041-9855-5D176E2CFCFD}" srcOrd="0" destOrd="0" presId="urn:microsoft.com/office/officeart/2005/8/layout/cycle2"/>
    <dgm:cxn modelId="{910D9EE2-8CCA-034A-B623-125802AC648A}" type="presParOf" srcId="{33D03076-6541-724E-A044-C66A4A65429A}" destId="{C2DCC2BC-E9DD-3049-BF7A-3B9C60A5067D}" srcOrd="1" destOrd="0" presId="urn:microsoft.com/office/officeart/2005/8/layout/cycle2"/>
    <dgm:cxn modelId="{EA1D1C90-2FE0-554B-A06B-87693703B224}" type="presParOf" srcId="{C2DCC2BC-E9DD-3049-BF7A-3B9C60A5067D}" destId="{3AB04E14-7B70-1842-910F-3BE5A489B569}" srcOrd="0" destOrd="0" presId="urn:microsoft.com/office/officeart/2005/8/layout/cycle2"/>
    <dgm:cxn modelId="{510B698A-30AC-B84A-8CBD-F8394BDBB104}" type="presParOf" srcId="{33D03076-6541-724E-A044-C66A4A65429A}" destId="{AD13DB60-0D55-1240-B91D-9005E8867D43}" srcOrd="2" destOrd="0" presId="urn:microsoft.com/office/officeart/2005/8/layout/cycle2"/>
    <dgm:cxn modelId="{5F6B289B-6D90-5F4D-869B-3C568469C075}" type="presParOf" srcId="{33D03076-6541-724E-A044-C66A4A65429A}" destId="{E0F57053-24D3-3647-973F-170DEB651DD7}" srcOrd="3" destOrd="0" presId="urn:microsoft.com/office/officeart/2005/8/layout/cycle2"/>
    <dgm:cxn modelId="{0ED41B4B-D901-004D-8DAA-F1C6B456D959}" type="presParOf" srcId="{E0F57053-24D3-3647-973F-170DEB651DD7}" destId="{51D6C61B-E7DD-2846-87AE-5D8BF35DCAB6}" srcOrd="0" destOrd="0" presId="urn:microsoft.com/office/officeart/2005/8/layout/cycle2"/>
    <dgm:cxn modelId="{BD58ADD0-7A7F-2441-A29A-CD2D5F8A7926}" type="presParOf" srcId="{33D03076-6541-724E-A044-C66A4A65429A}" destId="{F8007E68-0688-2140-96BC-2633389BAFAF}" srcOrd="4" destOrd="0" presId="urn:microsoft.com/office/officeart/2005/8/layout/cycle2"/>
    <dgm:cxn modelId="{27A3CC3B-1C46-2B41-996E-656B478C40ED}" type="presParOf" srcId="{33D03076-6541-724E-A044-C66A4A65429A}" destId="{BB2B9A25-6808-CD45-A9DC-82814537EB23}" srcOrd="5" destOrd="0" presId="urn:microsoft.com/office/officeart/2005/8/layout/cycle2"/>
    <dgm:cxn modelId="{5197CB12-C66A-8D4E-8C4F-DB6AABAD6400}" type="presParOf" srcId="{BB2B9A25-6808-CD45-A9DC-82814537EB23}" destId="{CB665C8B-0AC5-4447-8D42-4B159F3405F8}" srcOrd="0" destOrd="0" presId="urn:microsoft.com/office/officeart/2005/8/layout/cycle2"/>
    <dgm:cxn modelId="{E2696D09-9011-3049-9F72-247A18672E5E}" type="presParOf" srcId="{33D03076-6541-724E-A044-C66A4A65429A}" destId="{7E8D8CB0-738B-B04C-AECC-9616CF6151DA}" srcOrd="6" destOrd="0" presId="urn:microsoft.com/office/officeart/2005/8/layout/cycle2"/>
    <dgm:cxn modelId="{E197C590-6AB3-1C47-82A3-D97C5453C66F}" type="presParOf" srcId="{33D03076-6541-724E-A044-C66A4A65429A}" destId="{48971B93-122E-5745-8842-985158CDAB5E}" srcOrd="7" destOrd="0" presId="urn:microsoft.com/office/officeart/2005/8/layout/cycle2"/>
    <dgm:cxn modelId="{DF2D83EB-1CA9-DC46-A4FD-88FA5A7E81B4}" type="presParOf" srcId="{48971B93-122E-5745-8842-985158CDAB5E}" destId="{F3A413C5-257C-DD44-99A3-FD54A43626F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CA183-1CBC-D943-BDA6-EF96CCCA7C3C}">
      <dsp:nvSpPr>
        <dsp:cNvPr id="0" name=""/>
        <dsp:cNvSpPr/>
      </dsp:nvSpPr>
      <dsp:spPr>
        <a:xfrm>
          <a:off x="84025" y="808817"/>
          <a:ext cx="2072621" cy="207262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Behaviors</a:t>
          </a:r>
        </a:p>
      </dsp:txBody>
      <dsp:txXfrm>
        <a:off x="373445" y="1053224"/>
        <a:ext cx="1195024" cy="1583808"/>
      </dsp:txXfrm>
    </dsp:sp>
    <dsp:sp modelId="{1D505708-72CE-2A46-976C-95B0283D30FD}">
      <dsp:nvSpPr>
        <dsp:cNvPr id="0" name=""/>
        <dsp:cNvSpPr/>
      </dsp:nvSpPr>
      <dsp:spPr>
        <a:xfrm>
          <a:off x="1577806" y="808817"/>
          <a:ext cx="2072621" cy="2072621"/>
        </a:xfrm>
        <a:prstGeom prst="ellipse">
          <a:avLst/>
        </a:prstGeom>
        <a:solidFill>
          <a:srgbClr val="92D0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Communication Patterns </a:t>
          </a:r>
        </a:p>
      </dsp:txBody>
      <dsp:txXfrm>
        <a:off x="2165982" y="1053224"/>
        <a:ext cx="1195024" cy="1583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92E78-D284-D041-9855-5D176E2CFCFD}">
      <dsp:nvSpPr>
        <dsp:cNvPr id="0" name=""/>
        <dsp:cNvSpPr/>
      </dsp:nvSpPr>
      <dsp:spPr>
        <a:xfrm>
          <a:off x="1145031" y="647"/>
          <a:ext cx="701040" cy="7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Student 1</a:t>
          </a:r>
        </a:p>
      </dsp:txBody>
      <dsp:txXfrm>
        <a:off x="1247696" y="103312"/>
        <a:ext cx="495710" cy="495710"/>
      </dsp:txXfrm>
    </dsp:sp>
    <dsp:sp modelId="{C2DCC2BC-E9DD-3049-BF7A-3B9C60A5067D}">
      <dsp:nvSpPr>
        <dsp:cNvPr id="0" name=""/>
        <dsp:cNvSpPr/>
      </dsp:nvSpPr>
      <dsp:spPr>
        <a:xfrm rot="2700000">
          <a:off x="1770745" y="601005"/>
          <a:ext cx="185889" cy="23660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778912" y="628608"/>
        <a:ext cx="130122" cy="141961"/>
      </dsp:txXfrm>
    </dsp:sp>
    <dsp:sp modelId="{AD13DB60-0D55-1240-B91D-9005E8867D43}">
      <dsp:nvSpPr>
        <dsp:cNvPr id="0" name=""/>
        <dsp:cNvSpPr/>
      </dsp:nvSpPr>
      <dsp:spPr>
        <a:xfrm>
          <a:off x="1888748" y="744363"/>
          <a:ext cx="701040" cy="7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Student 2</a:t>
          </a:r>
        </a:p>
      </dsp:txBody>
      <dsp:txXfrm>
        <a:off x="1991413" y="847028"/>
        <a:ext cx="495710" cy="495710"/>
      </dsp:txXfrm>
    </dsp:sp>
    <dsp:sp modelId="{E0F57053-24D3-3647-973F-170DEB651DD7}">
      <dsp:nvSpPr>
        <dsp:cNvPr id="0" name=""/>
        <dsp:cNvSpPr/>
      </dsp:nvSpPr>
      <dsp:spPr>
        <a:xfrm rot="8100000">
          <a:off x="1778185" y="1344721"/>
          <a:ext cx="185889" cy="23660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rgbClr val="FF0000"/>
            </a:solidFill>
          </a:endParaRPr>
        </a:p>
      </dsp:txBody>
      <dsp:txXfrm rot="10800000">
        <a:off x="1825785" y="1372324"/>
        <a:ext cx="130122" cy="141961"/>
      </dsp:txXfrm>
    </dsp:sp>
    <dsp:sp modelId="{F8007E68-0688-2140-96BC-2633389BAFAF}">
      <dsp:nvSpPr>
        <dsp:cNvPr id="0" name=""/>
        <dsp:cNvSpPr/>
      </dsp:nvSpPr>
      <dsp:spPr>
        <a:xfrm>
          <a:off x="1145032" y="1488080"/>
          <a:ext cx="701040" cy="7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Student 3</a:t>
          </a:r>
        </a:p>
      </dsp:txBody>
      <dsp:txXfrm>
        <a:off x="1247697" y="1590745"/>
        <a:ext cx="495710" cy="495710"/>
      </dsp:txXfrm>
    </dsp:sp>
    <dsp:sp modelId="{BB2B9A25-6808-CD45-A9DC-82814537EB23}">
      <dsp:nvSpPr>
        <dsp:cNvPr id="0" name=""/>
        <dsp:cNvSpPr/>
      </dsp:nvSpPr>
      <dsp:spPr>
        <a:xfrm rot="13500000">
          <a:off x="1034469" y="1352161"/>
          <a:ext cx="185889" cy="23660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1082069" y="1419198"/>
        <a:ext cx="130122" cy="141961"/>
      </dsp:txXfrm>
    </dsp:sp>
    <dsp:sp modelId="{7E8D8CB0-738B-B04C-AECC-9616CF6151DA}">
      <dsp:nvSpPr>
        <dsp:cNvPr id="0" name=""/>
        <dsp:cNvSpPr/>
      </dsp:nvSpPr>
      <dsp:spPr>
        <a:xfrm>
          <a:off x="401315" y="744364"/>
          <a:ext cx="701040" cy="701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Student 4</a:t>
          </a:r>
        </a:p>
      </dsp:txBody>
      <dsp:txXfrm>
        <a:off x="503980" y="847029"/>
        <a:ext cx="495710" cy="495710"/>
      </dsp:txXfrm>
    </dsp:sp>
    <dsp:sp modelId="{48971B93-122E-5745-8842-985158CDAB5E}">
      <dsp:nvSpPr>
        <dsp:cNvPr id="0" name=""/>
        <dsp:cNvSpPr/>
      </dsp:nvSpPr>
      <dsp:spPr>
        <a:xfrm rot="18900000">
          <a:off x="1027029" y="608445"/>
          <a:ext cx="185889" cy="236601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035196" y="675482"/>
        <a:ext cx="130122" cy="141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008E-205B-594B-B168-B2CDCA2A9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3B9CE-A69B-F54B-BC9C-C33AA29D8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E41F5-15BD-9741-97DF-6531C709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DAFE-BE9A-3849-8F09-C6B0D98B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7DFA-4262-984C-8D69-E9FC98A3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0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68C40-4185-5140-88C1-12EB1D668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EC3AA-C514-DB48-A2EC-67B141DF7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094D-64B8-1047-B403-1D2838744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86E65-1E92-1642-8DA3-7DAF236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151B5-D0A8-EC40-96A5-8D4866A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2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37909F-C6AC-DF47-A325-3E5788ACE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6F194-BB66-D04D-977B-4886A82C4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59A39-55D7-6444-B1F3-3381FF7B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E0A60-B315-BF4F-BD2C-D4FF8037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EFEC2-F063-CC49-A26B-8701BCB9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0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1822-8AC0-2041-A3ED-DF73B73C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EC5D-50C1-A145-BC94-D7A4684DB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7042-A3F1-B64B-BB1A-E1A063FD4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B459C-B977-B04E-8C96-0A67D54E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55AFB-0158-2143-AD2B-601A114C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2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4F9B1-E200-1241-BF26-A70558C2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A8D9F-A22F-1C44-9740-8A8D0DBB0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FCDE7-A3FA-9548-9E15-A005BC82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9DC4-CBEA-BB41-8946-9D1FFE9B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3EFEE-78BA-E740-9097-94012AEFF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13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B57F-6E03-4B4D-9453-213E1A6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5868-7077-1A44-B1E4-F40A94AA0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3B498-FAF1-DA40-9F11-C88DF988F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125E4-7038-B942-944C-D70ED4CE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CB707-C798-814E-A90C-6C878C6A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5BEAA-E5D4-7148-869F-6A7C4958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2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EF50-D6AF-2148-A351-04F7CAFC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D1F52-EEC8-5A47-89F3-4553D5962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C7240-9A9F-9C44-BF4D-09F6B3B78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699FB-A687-C248-8C59-DD4C1AC0F9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AC512-1B11-2944-A76D-367701BB75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94E9A2-2826-304F-AFA3-F54BDBA89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11405-36F6-5D40-A617-98D1C6920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025974-AB40-EB48-BF5C-ED0E5280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8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97CA2-7B7A-DD4D-87AE-586B96BCA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B62F0-C68A-E24A-ACC5-CE3A8B20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7F0F6-D5F7-5D4D-A6FC-E36123A5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8CF91-DE49-1F4A-93DF-67757D29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6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63C61-3834-3345-93DD-A434B3E3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9960D-DC91-9B47-85AB-1043E546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12864-FE9C-DB4F-9578-5C881FCE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28CB-9600-5A4C-BE00-2863A130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B6240-5C5E-CA42-B010-B9BD2D44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0573F-18CA-BA4F-848A-53A3C93C8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9F65B-07C1-E040-99F2-FE505164C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0F19A-5A7B-7B4C-B0CA-50573B56C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B10CB-EBCA-F74C-8627-58277605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8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C4249-4E0D-604C-9FA0-028069F0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FDC5A2-0BAC-7C49-B99B-6EAC05442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FE367-1B41-174B-9DDF-CB735B32E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08788-04FD-C248-B79E-4AD6B017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427D4-8DD8-A140-9C57-FDE8A75C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E67E-7DF5-7D4D-B81F-63195671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9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60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0D6BBD-C1F5-6D4F-B6F3-27BE3BD2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68688-3C9F-B846-86B8-244598538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C4250-AF1C-7547-BDED-E512513A8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7B927-EA85-B641-81E1-75CEEF4633A0}" type="datetimeFigureOut">
              <a:rPr lang="en-US" smtClean="0"/>
              <a:t>11/13/19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7147B-5361-2C4E-AB81-22D7537F1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AA2BA-421C-444A-AC32-D3BE36DAA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2952C-4DDA-9F42-8A9A-5B4214E38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2930-FC80-064D-8A68-A8A033C97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6" y="1091"/>
            <a:ext cx="12059787" cy="1409967"/>
          </a:xfrm>
        </p:spPr>
        <p:txBody>
          <a:bodyPr>
            <a:normAutofit/>
          </a:bodyPr>
          <a:lstStyle/>
          <a:p>
            <a:r>
              <a:rPr lang="en-US" sz="4200" dirty="0"/>
              <a:t>How Learning Assistants Behave During Prep Sessions</a:t>
            </a:r>
            <a:br>
              <a:rPr lang="en-US" sz="4200" dirty="0"/>
            </a:br>
            <a:endParaRPr lang="en-US" sz="4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429FA-0363-6F43-A08B-A79144A41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562" y="741277"/>
            <a:ext cx="11684254" cy="10495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Marshall Adkins</a:t>
            </a:r>
            <a:r>
              <a:rPr lang="en-US" sz="2000" baseline="30000" dirty="0"/>
              <a:t>1</a:t>
            </a:r>
            <a:r>
              <a:rPr lang="en-US" sz="2000" dirty="0"/>
              <a:t>, Austin McCauley</a:t>
            </a:r>
            <a:r>
              <a:rPr lang="en-US" sz="2000" baseline="30000" dirty="0"/>
              <a:t>2</a:t>
            </a:r>
            <a:r>
              <a:rPr lang="en-US" sz="2000" dirty="0"/>
              <a:t>, Dr. Eleanor Close</a:t>
            </a:r>
            <a:r>
              <a:rPr lang="en-US" sz="2000" baseline="30000" dirty="0"/>
              <a:t>2</a:t>
            </a:r>
            <a:r>
              <a:rPr lang="en-US" sz="2000" dirty="0"/>
              <a:t>, Dr. Steven Wolf</a:t>
            </a:r>
            <a:r>
              <a:rPr lang="en-US" sz="2000" baseline="30000" dirty="0"/>
              <a:t>1</a:t>
            </a:r>
            <a:r>
              <a:rPr lang="en-US" sz="20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2000" baseline="30000" dirty="0"/>
              <a:t>1 </a:t>
            </a:r>
            <a:r>
              <a:rPr lang="en-US" sz="2000" dirty="0"/>
              <a:t>East Carolina University Department of Physics, </a:t>
            </a:r>
            <a:r>
              <a:rPr lang="en-US" sz="2000" baseline="30000" dirty="0"/>
              <a:t>2 </a:t>
            </a:r>
            <a:r>
              <a:rPr lang="en-US" sz="2000" dirty="0"/>
              <a:t>Texas State University Department of Physics </a:t>
            </a:r>
          </a:p>
          <a:p>
            <a:pPr>
              <a:lnSpc>
                <a:spcPct val="110000"/>
              </a:lnSpc>
            </a:pP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8DA47-83BE-3846-8805-0EA07B13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441" y="1890580"/>
            <a:ext cx="4342495" cy="1584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B3B87B-6834-EC40-A892-FFAAC989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441" y="3589756"/>
            <a:ext cx="4403878" cy="1049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74CB0-5227-7F40-B335-8A56179EE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042" y="4659240"/>
            <a:ext cx="4789914" cy="2338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EDB3BB-BBBB-0440-86B0-A601F039A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047" y="5468644"/>
            <a:ext cx="1381846" cy="1388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EAE64-5F3B-AD42-9C5C-E337C007C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8448" y="4497904"/>
            <a:ext cx="2359005" cy="235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2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B2F9-4959-1E44-A5D1-D72FAC8F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1FCC0-BB29-144D-BCA7-1B6B6E943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each 15 second segment of video, the behavior the group exhibited would be marked down in an excel sheet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Used 2 coders, one from East Carolina University and one from Texas State University </a:t>
            </a:r>
          </a:p>
          <a:p>
            <a:pPr lvl="1"/>
            <a:r>
              <a:rPr lang="en-US" dirty="0"/>
              <a:t>Used an Inter-Reliability Rate (IRR) to ensure uniformity in results</a:t>
            </a:r>
          </a:p>
          <a:p>
            <a:pPr lvl="1"/>
            <a:r>
              <a:rPr lang="en-US" dirty="0"/>
              <a:t>Average IRR was --%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44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6472-ADF8-F746-8E9D-D5D03449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4824E-6E75-7C4F-B6DC-17FEFC858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Using the coded behaviors, we can observe the flow of information and conversation during these prep sessions</a:t>
            </a:r>
          </a:p>
          <a:p>
            <a:pPr lvl="1"/>
            <a:r>
              <a:rPr lang="en-US" dirty="0"/>
              <a:t>Can be used to tell us how to effectively guide the conversations of LA’s during prep sessions to lead to better outcomes in the classroom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D3DFE-F202-0244-ABF1-11C494CC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040" y="4403326"/>
            <a:ext cx="3423920" cy="231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8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9BDB68-2602-6A41-8AFC-A11AECC8CA23}"/>
              </a:ext>
            </a:extLst>
          </p:cNvPr>
          <p:cNvSpPr/>
          <p:nvPr/>
        </p:nvSpPr>
        <p:spPr>
          <a:xfrm>
            <a:off x="277586" y="2383971"/>
            <a:ext cx="4343400" cy="43208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7E4D83-426A-D444-8E69-F38BAD07E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767" y="1303230"/>
            <a:ext cx="5676901" cy="54015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0A3F68-7A7F-4046-BE87-7C798F23390C}"/>
              </a:ext>
            </a:extLst>
          </p:cNvPr>
          <p:cNvSpPr/>
          <p:nvPr/>
        </p:nvSpPr>
        <p:spPr>
          <a:xfrm>
            <a:off x="6481311" y="2383971"/>
            <a:ext cx="4343400" cy="43208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C9B51-7A1D-AC48-9E64-C08E8409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Code Results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231176-F65F-E346-B3E3-F7F7319B4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2223" y="1303230"/>
            <a:ext cx="5401577" cy="518964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5FB9C-D2C8-A24A-A5D6-0C400EBACACD}"/>
              </a:ext>
            </a:extLst>
          </p:cNvPr>
          <p:cNvSpPr txBox="1"/>
          <p:nvPr/>
        </p:nvSpPr>
        <p:spPr>
          <a:xfrm>
            <a:off x="8229600" y="767358"/>
            <a:ext cx="3767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one video has been coded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 is to form multiple conversational Networks </a:t>
            </a:r>
          </a:p>
        </p:txBody>
      </p:sp>
    </p:spTree>
    <p:extLst>
      <p:ext uri="{BB962C8B-B14F-4D97-AF65-F5344CB8AC3E}">
        <p14:creationId xmlns:p14="http://schemas.microsoft.com/office/powerpoint/2010/main" val="3881300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AB4A65-4844-EF47-AEB8-2B683800A1BD}"/>
              </a:ext>
            </a:extLst>
          </p:cNvPr>
          <p:cNvSpPr/>
          <p:nvPr/>
        </p:nvSpPr>
        <p:spPr>
          <a:xfrm>
            <a:off x="6613306" y="1863101"/>
            <a:ext cx="4343400" cy="43208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C9993-A929-DF46-ACB0-8287CD78FE0D}"/>
              </a:ext>
            </a:extLst>
          </p:cNvPr>
          <p:cNvSpPr/>
          <p:nvPr/>
        </p:nvSpPr>
        <p:spPr>
          <a:xfrm>
            <a:off x="980638" y="1827213"/>
            <a:ext cx="4343400" cy="43208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4DE4AA-92E8-BF41-81C3-553F56E83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26" y="589788"/>
            <a:ext cx="5678424" cy="56784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330A2B-07D1-E243-A595-4DB86C23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89788"/>
            <a:ext cx="5678424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77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44E7-1BF6-3D4D-82F1-907706F58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257B3-F584-1241-8F65-37EF17E94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 to code behavioral analysis of prep sessions and analysis the % time spent in each behavior </a:t>
            </a:r>
          </a:p>
          <a:p>
            <a:endParaRPr lang="en-US" dirty="0"/>
          </a:p>
          <a:p>
            <a:r>
              <a:rPr lang="en-US" dirty="0"/>
              <a:t>Create more Conversational Networks, and see how different behaviors influence the shape of the network</a:t>
            </a:r>
          </a:p>
          <a:p>
            <a:endParaRPr lang="en-US" dirty="0"/>
          </a:p>
          <a:p>
            <a:r>
              <a:rPr lang="en-US" dirty="0"/>
              <a:t>Long term goal is to determine how to best facilitate these prep sessions to see the best results in the classroom, making efficient and effective LA’s</a:t>
            </a:r>
          </a:p>
        </p:txBody>
      </p:sp>
    </p:spTree>
    <p:extLst>
      <p:ext uri="{BB962C8B-B14F-4D97-AF65-F5344CB8AC3E}">
        <p14:creationId xmlns:p14="http://schemas.microsoft.com/office/powerpoint/2010/main" val="3815118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92930-FC80-064D-8A68-A8A033C97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5070" y="2389832"/>
            <a:ext cx="6501859" cy="1409967"/>
          </a:xfrm>
        </p:spPr>
        <p:txBody>
          <a:bodyPr>
            <a:noAutofit/>
          </a:bodyPr>
          <a:lstStyle/>
          <a:p>
            <a:pPr algn="l"/>
            <a:r>
              <a:rPr lang="en-US" sz="9600" dirty="0"/>
              <a:t>Questions?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8DA47-83BE-3846-8805-0EA07B13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737" y="3094816"/>
            <a:ext cx="3093871" cy="1128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B3B87B-6834-EC40-A892-FFAAC989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737" y="4343669"/>
            <a:ext cx="3255263" cy="775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74CB0-5227-7F40-B335-8A56179EE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048" y="5119494"/>
            <a:ext cx="3425952" cy="1738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EDB3BB-BBBB-0440-86B0-A601F039A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264" y="5294614"/>
            <a:ext cx="1381846" cy="1388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DEAE64-5F3B-AD42-9C5C-E337C007C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8447" y="4497903"/>
            <a:ext cx="2359152" cy="2359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F8E34-79DE-2F4C-95A6-EF6511BD2CBD}"/>
              </a:ext>
            </a:extLst>
          </p:cNvPr>
          <p:cNvSpPr txBox="1"/>
          <p:nvPr/>
        </p:nvSpPr>
        <p:spPr>
          <a:xfrm>
            <a:off x="268447" y="182880"/>
            <a:ext cx="1153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Engravers MT" panose="02090707080505020304" pitchFamily="18" charset="77"/>
                <a:cs typeface="Phosphate Inline" panose="02000506050000020004" pitchFamily="2" charset="77"/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9398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CAA718-6450-6F44-AC6C-790A4CBE1B85}"/>
              </a:ext>
            </a:extLst>
          </p:cNvPr>
          <p:cNvSpPr/>
          <p:nvPr/>
        </p:nvSpPr>
        <p:spPr>
          <a:xfrm>
            <a:off x="402336" y="2436362"/>
            <a:ext cx="5025913" cy="34496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CD7FB-4AE5-8545-98CF-3B935A8E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WHATS A LEARNING ASSISTANT (LA)?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449451-184C-904E-81DF-2DDD6BAB5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375" y="2436362"/>
            <a:ext cx="4875874" cy="34496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7FF07-AD99-0C48-AFA0-28264C77A7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824" y="4343400"/>
            <a:ext cx="5257800" cy="1892300"/>
          </a:xfrm>
          <a:prstGeom prst="rect">
            <a:avLst/>
          </a:prstGeom>
          <a:blipFill dpi="0" rotWithShape="1">
            <a:blip r:embed="rId5">
              <a:alphaModFix amt="78000"/>
            </a:blip>
            <a:srcRect/>
            <a:tile tx="0" ty="0" sx="100000" sy="100000" flip="none" algn="tl"/>
          </a:blipFill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C5A7121-226D-C749-B5FA-58141536FAE0}"/>
              </a:ext>
            </a:extLst>
          </p:cNvPr>
          <p:cNvSpPr/>
          <p:nvPr/>
        </p:nvSpPr>
        <p:spPr>
          <a:xfrm>
            <a:off x="6334165" y="5227632"/>
            <a:ext cx="2719450" cy="13167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2737B-6062-774A-997B-EA16F68DCDFC}"/>
              </a:ext>
            </a:extLst>
          </p:cNvPr>
          <p:cNvSpPr txBox="1"/>
          <p:nvPr/>
        </p:nvSpPr>
        <p:spPr>
          <a:xfrm>
            <a:off x="6592824" y="1438657"/>
            <a:ext cx="5257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 Procedure: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components to the LA Program: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Practice: The act of facilitating active learning in classroom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Pedagogy: Learning teaching skills to implement in classroom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Content: Weekly prep meetings to cover material going to be covered in class that week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A7A6A-34C5-7B43-94C6-EA49EF773E4B}"/>
              </a:ext>
            </a:extLst>
          </p:cNvPr>
          <p:cNvSpPr txBox="1"/>
          <p:nvPr/>
        </p:nvSpPr>
        <p:spPr>
          <a:xfrm>
            <a:off x="685800" y="1438656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 Mission: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facilitate an active style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to more student-student interactions 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94DFBAC1-FE1E-FC47-B144-EC0240449DC1}"/>
              </a:ext>
            </a:extLst>
          </p:cNvPr>
          <p:cNvSpPr/>
          <p:nvPr/>
        </p:nvSpPr>
        <p:spPr>
          <a:xfrm>
            <a:off x="7290816" y="3072384"/>
            <a:ext cx="4062984" cy="962347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2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C369-BDBA-CD42-B268-493E6DD2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E69C3-20AF-C44A-94B9-469382325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Observing Learning Assistant preparatory sessions</a:t>
            </a:r>
          </a:p>
          <a:p>
            <a:r>
              <a:rPr lang="en-US" dirty="0"/>
              <a:t>Video database contain over 500 hours of prep sessions</a:t>
            </a:r>
          </a:p>
          <a:p>
            <a:pPr lvl="1"/>
            <a:r>
              <a:rPr lang="en-US" dirty="0"/>
              <a:t>Videos were taken at Texas State University</a:t>
            </a:r>
          </a:p>
          <a:p>
            <a:pPr lvl="1"/>
            <a:r>
              <a:rPr lang="en-US" dirty="0"/>
              <a:t>Spanning across 3.5 years </a:t>
            </a:r>
          </a:p>
          <a:p>
            <a:pPr lvl="1"/>
            <a:r>
              <a:rPr lang="en-US" dirty="0"/>
              <a:t>Prep Sessions are held once a week, with 3 tables per week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129BC-2924-C945-96CD-69BCC47B90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5518" y="4345795"/>
            <a:ext cx="5257800" cy="1892300"/>
          </a:xfrm>
          <a:prstGeom prst="rect">
            <a:avLst/>
          </a:prstGeom>
          <a:blipFill dpi="0" rotWithShape="1">
            <a:blip r:embed="rId4">
              <a:alphaModFix amt="78000"/>
            </a:blip>
            <a:srcRect/>
            <a:tile tx="0" ty="0" sx="100000" sy="100000" flip="none" algn="tl"/>
          </a:blip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930650F-4B5B-F949-952A-15F949083AE6}"/>
              </a:ext>
            </a:extLst>
          </p:cNvPr>
          <p:cNvSpPr/>
          <p:nvPr/>
        </p:nvSpPr>
        <p:spPr>
          <a:xfrm>
            <a:off x="6336792" y="5230368"/>
            <a:ext cx="2719450" cy="13167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94892-781F-3C49-BF5E-A5CCF00D2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55" y="3902057"/>
            <a:ext cx="569345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DCB98-2FD4-D846-B655-8A9948DFA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0088F-5F5D-6240-9D27-CDCCE482B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What behaviors can be observed in LA prep sessions?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How can we quantify communication patterns?</a:t>
            </a:r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How do behaviors influence communication patterns?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1AD5B7A-410A-9748-BF93-75C63D067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522609"/>
              </p:ext>
            </p:extLst>
          </p:nvPr>
        </p:nvGraphicFramePr>
        <p:xfrm>
          <a:off x="8457547" y="3948565"/>
          <a:ext cx="3734453" cy="3690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D8889DF-5BF5-5A43-B99E-FBFA23C8F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81288" y="897755"/>
            <a:ext cx="3073162" cy="2011680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24B26769-7D31-C347-A7AD-E035387700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013814"/>
              </p:ext>
            </p:extLst>
          </p:nvPr>
        </p:nvGraphicFramePr>
        <p:xfrm>
          <a:off x="3734454" y="3429000"/>
          <a:ext cx="2991104" cy="218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0044CA4-0B03-924E-A389-728922F0142A}"/>
              </a:ext>
            </a:extLst>
          </p:cNvPr>
          <p:cNvCxnSpPr>
            <a:cxnSpLocks/>
          </p:cNvCxnSpPr>
          <p:nvPr/>
        </p:nvCxnSpPr>
        <p:spPr>
          <a:xfrm>
            <a:off x="10324773" y="4196443"/>
            <a:ext cx="0" cy="6694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21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F802-D2B5-BA46-BBAB-757873B3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Behavior: Group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3DDFE-742E-F145-ACE9-01EA82539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Students are discussing the activity/LA tasks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B380A-92B9-5247-BE5E-6DFEFE868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760" y="2495550"/>
            <a:ext cx="7738480" cy="39973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761D59-4756-4D41-8865-068D16E18C3E}"/>
              </a:ext>
            </a:extLst>
          </p:cNvPr>
          <p:cNvCxnSpPr>
            <a:cxnSpLocks/>
          </p:cNvCxnSpPr>
          <p:nvPr/>
        </p:nvCxnSpPr>
        <p:spPr>
          <a:xfrm>
            <a:off x="4728645" y="3550267"/>
            <a:ext cx="1025979" cy="950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61A10A-A277-EC4E-9E10-89D15E5A47D1}"/>
              </a:ext>
            </a:extLst>
          </p:cNvPr>
          <p:cNvCxnSpPr>
            <a:cxnSpLocks/>
          </p:cNvCxnSpPr>
          <p:nvPr/>
        </p:nvCxnSpPr>
        <p:spPr>
          <a:xfrm>
            <a:off x="3515541" y="4056235"/>
            <a:ext cx="1958667" cy="445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C0F883-C2BA-E945-A958-4F468826D367}"/>
              </a:ext>
            </a:extLst>
          </p:cNvPr>
          <p:cNvCxnSpPr>
            <a:cxnSpLocks/>
          </p:cNvCxnSpPr>
          <p:nvPr/>
        </p:nvCxnSpPr>
        <p:spPr>
          <a:xfrm flipH="1" flipV="1">
            <a:off x="5925312" y="4742688"/>
            <a:ext cx="536449" cy="5974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D49034-1A33-6749-9A1B-B091277A2C5D}"/>
              </a:ext>
            </a:extLst>
          </p:cNvPr>
          <p:cNvCxnSpPr>
            <a:cxnSpLocks/>
          </p:cNvCxnSpPr>
          <p:nvPr/>
        </p:nvCxnSpPr>
        <p:spPr>
          <a:xfrm flipH="1">
            <a:off x="6315456" y="3429000"/>
            <a:ext cx="754053" cy="10722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1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B61E9-A8AD-F642-A96C-6539EC48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Behavior: Separate 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44AF1-5EB7-754E-A8C1-CF23C1181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Students are working on the task individually (includes things like writing in their packet)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33B6C-2713-7748-A810-73716021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509" y="2698853"/>
            <a:ext cx="6900982" cy="400416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FCA568-D40F-084F-942C-00A50E3ED9EF}"/>
              </a:ext>
            </a:extLst>
          </p:cNvPr>
          <p:cNvCxnSpPr>
            <a:cxnSpLocks/>
          </p:cNvCxnSpPr>
          <p:nvPr/>
        </p:nvCxnSpPr>
        <p:spPr>
          <a:xfrm flipH="1">
            <a:off x="7583424" y="4720699"/>
            <a:ext cx="388293" cy="3999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F87CD5-E2CF-754C-AADB-0D0E069F6C21}"/>
              </a:ext>
            </a:extLst>
          </p:cNvPr>
          <p:cNvCxnSpPr>
            <a:cxnSpLocks/>
          </p:cNvCxnSpPr>
          <p:nvPr/>
        </p:nvCxnSpPr>
        <p:spPr>
          <a:xfrm flipH="1">
            <a:off x="6790945" y="4169664"/>
            <a:ext cx="316991" cy="551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BC3BE0-BF8A-D74E-A5DD-91427972FC40}"/>
              </a:ext>
            </a:extLst>
          </p:cNvPr>
          <p:cNvCxnSpPr>
            <a:cxnSpLocks/>
          </p:cNvCxnSpPr>
          <p:nvPr/>
        </p:nvCxnSpPr>
        <p:spPr>
          <a:xfrm>
            <a:off x="5644896" y="4584192"/>
            <a:ext cx="743712" cy="1011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895098-359B-574D-8C9C-188C6DA1F629}"/>
              </a:ext>
            </a:extLst>
          </p:cNvPr>
          <p:cNvCxnSpPr>
            <a:cxnSpLocks/>
          </p:cNvCxnSpPr>
          <p:nvPr/>
        </p:nvCxnSpPr>
        <p:spPr>
          <a:xfrm>
            <a:off x="4777413" y="3914721"/>
            <a:ext cx="0" cy="4256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036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F76C4-4A0D-A14D-A63F-0D673F34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Behavior: Split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C35AC-B606-A344-9B9B-573CCC33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The table is split into 2 groups, the smallest group most be no smaller than 2 LAs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A8D2B-80CE-0448-B684-03F743893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722" y="2739095"/>
            <a:ext cx="7180128" cy="39610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4A38F4-26A7-E045-A40B-92AC8E92E6F4}"/>
              </a:ext>
            </a:extLst>
          </p:cNvPr>
          <p:cNvCxnSpPr>
            <a:cxnSpLocks/>
          </p:cNvCxnSpPr>
          <p:nvPr/>
        </p:nvCxnSpPr>
        <p:spPr>
          <a:xfrm flipH="1">
            <a:off x="4754880" y="4499937"/>
            <a:ext cx="181029" cy="340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631772-1E94-DA44-BA61-3CF63D2D8FF0}"/>
              </a:ext>
            </a:extLst>
          </p:cNvPr>
          <p:cNvCxnSpPr>
            <a:cxnSpLocks/>
          </p:cNvCxnSpPr>
          <p:nvPr/>
        </p:nvCxnSpPr>
        <p:spPr>
          <a:xfrm flipH="1">
            <a:off x="8916597" y="5169408"/>
            <a:ext cx="629739" cy="592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57B402-9E22-5349-896A-7255BE49753E}"/>
              </a:ext>
            </a:extLst>
          </p:cNvPr>
          <p:cNvCxnSpPr>
            <a:cxnSpLocks/>
          </p:cNvCxnSpPr>
          <p:nvPr/>
        </p:nvCxnSpPr>
        <p:spPr>
          <a:xfrm flipH="1">
            <a:off x="6131786" y="3825599"/>
            <a:ext cx="1390679" cy="2343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4B5A3F-9442-FA42-9F49-B5FB1CA612DA}"/>
              </a:ext>
            </a:extLst>
          </p:cNvPr>
          <p:cNvCxnSpPr>
            <a:cxnSpLocks/>
          </p:cNvCxnSpPr>
          <p:nvPr/>
        </p:nvCxnSpPr>
        <p:spPr>
          <a:xfrm flipV="1">
            <a:off x="5874693" y="4059936"/>
            <a:ext cx="1647771" cy="6363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28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B8BE-6ABD-EC4D-9397-0152DD12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Behavior: Instructor Discuss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B09F9-F3A8-474B-994D-D960D2ADA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Instructor and Students are discussing the activity/LA tasks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15296-56F7-144E-9E4B-FA5E3917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33" y="3097321"/>
            <a:ext cx="6473533" cy="307964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E7E0759-08C7-6F45-AE2A-6423DEE649C7}"/>
              </a:ext>
            </a:extLst>
          </p:cNvPr>
          <p:cNvCxnSpPr>
            <a:cxnSpLocks/>
          </p:cNvCxnSpPr>
          <p:nvPr/>
        </p:nvCxnSpPr>
        <p:spPr>
          <a:xfrm flipH="1" flipV="1">
            <a:off x="6912864" y="3913632"/>
            <a:ext cx="1267969" cy="3169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3F85CC-2DC2-524A-82B7-E2A326928003}"/>
              </a:ext>
            </a:extLst>
          </p:cNvPr>
          <p:cNvCxnSpPr>
            <a:cxnSpLocks/>
          </p:cNvCxnSpPr>
          <p:nvPr/>
        </p:nvCxnSpPr>
        <p:spPr>
          <a:xfrm>
            <a:off x="4661589" y="3429000"/>
            <a:ext cx="1434411" cy="131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E09A43-F35A-C14D-AB7C-2C1426D7DCA2}"/>
              </a:ext>
            </a:extLst>
          </p:cNvPr>
          <p:cNvCxnSpPr>
            <a:cxnSpLocks/>
          </p:cNvCxnSpPr>
          <p:nvPr/>
        </p:nvCxnSpPr>
        <p:spPr>
          <a:xfrm flipH="1">
            <a:off x="6912864" y="3428347"/>
            <a:ext cx="1778181" cy="131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8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69482-A95F-B641-97D9-833C529D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Behavior: Socializing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BF8D6-7A83-7543-8B16-27884FFAC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dk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Calibri"/>
              </a:rPr>
              <a:t>Students are discussing some topic unrelated to the activity/LA tasks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CDF26-108D-3C4A-8032-8D3B7952C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913" y="2552057"/>
            <a:ext cx="6976174" cy="39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57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5297</TotalTime>
  <Words>447</Words>
  <Application>Microsoft Macintosh PowerPoint</Application>
  <PresentationFormat>Widescreen</PresentationFormat>
  <Paragraphs>65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Engravers MT</vt:lpstr>
      <vt:lpstr>Helvetica Neue</vt:lpstr>
      <vt:lpstr>Office Theme</vt:lpstr>
      <vt:lpstr>How Learning Assistants Behave During Prep Sessions </vt:lpstr>
      <vt:lpstr>WHATS A LEARNING ASSISTANT (LA)?</vt:lpstr>
      <vt:lpstr>Context</vt:lpstr>
      <vt:lpstr>Research questions</vt:lpstr>
      <vt:lpstr>Behavior: Group Discuss</vt:lpstr>
      <vt:lpstr>Behavior: Separate Work </vt:lpstr>
      <vt:lpstr>Behavior: Split Group</vt:lpstr>
      <vt:lpstr>Behavior: Instructor Discuss</vt:lpstr>
      <vt:lpstr>Behavior: Socializing </vt:lpstr>
      <vt:lpstr>Behavioral Analysis</vt:lpstr>
      <vt:lpstr>Conversational Code</vt:lpstr>
      <vt:lpstr>Conversational Code Results </vt:lpstr>
      <vt:lpstr>PowerPoint Presentation</vt:lpstr>
      <vt:lpstr>Future of Research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Learning Assistants Behave During LA Prep Sessions </dc:title>
  <dc:creator>Adkins, Marshall Joseph</dc:creator>
  <cp:lastModifiedBy>Adkins, Marshall Joseph</cp:lastModifiedBy>
  <cp:revision>25</cp:revision>
  <dcterms:created xsi:type="dcterms:W3CDTF">2019-11-11T17:19:33Z</dcterms:created>
  <dcterms:modified xsi:type="dcterms:W3CDTF">2019-11-16T14:34:02Z</dcterms:modified>
</cp:coreProperties>
</file>